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8" r:id="rId2"/>
    <p:sldId id="318" r:id="rId3"/>
    <p:sldId id="320" r:id="rId4"/>
    <p:sldId id="321" r:id="rId5"/>
    <p:sldId id="332" r:id="rId6"/>
    <p:sldId id="326" r:id="rId7"/>
    <p:sldId id="333" r:id="rId8"/>
    <p:sldId id="334" r:id="rId9"/>
    <p:sldId id="335" r:id="rId10"/>
  </p:sldIdLst>
  <p:sldSz cx="18288000" cy="10287000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ish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73A051-1219-4C0C-946D-5575EF4DA22F}">
          <p14:sldIdLst>
            <p14:sldId id="258"/>
            <p14:sldId id="318"/>
            <p14:sldId id="320"/>
            <p14:sldId id="321"/>
            <p14:sldId id="332"/>
            <p14:sldId id="326"/>
            <p14:sldId id="333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ffany Daubitz" initials="TD" lastIdx="1" clrIdx="0">
    <p:extLst>
      <p:ext uri="{19B8F6BF-5375-455C-9EA6-DF929625EA0E}">
        <p15:presenceInfo xmlns:p15="http://schemas.microsoft.com/office/powerpoint/2012/main" userId="S::TiffanyD@library.mstn.govt.nz::60461add-f140-4667-8f53-c191ceebf0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5"/>
    <a:srgbClr val="43439B"/>
    <a:srgbClr val="F48EA8"/>
    <a:srgbClr val="50B183"/>
    <a:srgbClr val="D46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5FDC9-CACF-4B27-9A85-1B35FFC37DB4}" v="3" dt="2022-08-10T00:15:54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3367" autoAdjust="0"/>
  </p:normalViewPr>
  <p:slideViewPr>
    <p:cSldViewPr>
      <p:cViewPr varScale="1">
        <p:scale>
          <a:sx n="56" d="100"/>
          <a:sy n="56" d="100"/>
        </p:scale>
        <p:origin x="16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4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Rawlings" userId="60461add-f140-4667-8f53-c191ceebf0f3" providerId="ADAL" clId="{1D35FDC9-CACF-4B27-9A85-1B35FFC37DB4}"/>
    <pc:docChg chg="undo redo custSel addSld delSld modSld sldOrd modSection">
      <pc:chgData name="Tiffany Rawlings" userId="60461add-f140-4667-8f53-c191ceebf0f3" providerId="ADAL" clId="{1D35FDC9-CACF-4B27-9A85-1B35FFC37DB4}" dt="2022-08-10T00:18:01.047" v="1271" actId="313"/>
      <pc:docMkLst>
        <pc:docMk/>
      </pc:docMkLst>
      <pc:sldChg chg="modSp mod">
        <pc:chgData name="Tiffany Rawlings" userId="60461add-f140-4667-8f53-c191ceebf0f3" providerId="ADAL" clId="{1D35FDC9-CACF-4B27-9A85-1B35FFC37DB4}" dt="2022-08-09T23:45:45.342" v="52" actId="20577"/>
        <pc:sldMkLst>
          <pc:docMk/>
          <pc:sldMk cId="0" sldId="258"/>
        </pc:sldMkLst>
        <pc:spChg chg="mod">
          <ac:chgData name="Tiffany Rawlings" userId="60461add-f140-4667-8f53-c191ceebf0f3" providerId="ADAL" clId="{1D35FDC9-CACF-4B27-9A85-1B35FFC37DB4}" dt="2022-08-09T23:45:45.342" v="52" actId="20577"/>
          <ac:spMkLst>
            <pc:docMk/>
            <pc:sldMk cId="0" sldId="258"/>
            <ac:spMk id="11" creationId="{00000000-0000-0000-0000-000000000000}"/>
          </ac:spMkLst>
        </pc:spChg>
      </pc:sldChg>
      <pc:sldChg chg="del">
        <pc:chgData name="Tiffany Rawlings" userId="60461add-f140-4667-8f53-c191ceebf0f3" providerId="ADAL" clId="{1D35FDC9-CACF-4B27-9A85-1B35FFC37DB4}" dt="2022-08-09T23:45:48.577" v="53" actId="47"/>
        <pc:sldMkLst>
          <pc:docMk/>
          <pc:sldMk cId="1349135261" sldId="313"/>
        </pc:sldMkLst>
      </pc:sldChg>
      <pc:sldChg chg="del">
        <pc:chgData name="Tiffany Rawlings" userId="60461add-f140-4667-8f53-c191ceebf0f3" providerId="ADAL" clId="{1D35FDC9-CACF-4B27-9A85-1B35FFC37DB4}" dt="2022-08-10T00:15:33.966" v="1047" actId="47"/>
        <pc:sldMkLst>
          <pc:docMk/>
          <pc:sldMk cId="395942411" sldId="315"/>
        </pc:sldMkLst>
      </pc:sldChg>
      <pc:sldChg chg="del">
        <pc:chgData name="Tiffany Rawlings" userId="60461add-f140-4667-8f53-c191ceebf0f3" providerId="ADAL" clId="{1D35FDC9-CACF-4B27-9A85-1B35FFC37DB4}" dt="2022-08-09T23:46:44.423" v="184" actId="47"/>
        <pc:sldMkLst>
          <pc:docMk/>
          <pc:sldMk cId="1524644152" sldId="316"/>
        </pc:sldMkLst>
      </pc:sldChg>
      <pc:sldChg chg="del">
        <pc:chgData name="Tiffany Rawlings" userId="60461add-f140-4667-8f53-c191ceebf0f3" providerId="ADAL" clId="{1D35FDC9-CACF-4B27-9A85-1B35FFC37DB4}" dt="2022-08-09T23:45:49.567" v="54" actId="47"/>
        <pc:sldMkLst>
          <pc:docMk/>
          <pc:sldMk cId="3219228937" sldId="317"/>
        </pc:sldMkLst>
      </pc:sldChg>
      <pc:sldChg chg="modSp mod">
        <pc:chgData name="Tiffany Rawlings" userId="60461add-f140-4667-8f53-c191ceebf0f3" providerId="ADAL" clId="{1D35FDC9-CACF-4B27-9A85-1B35FFC37DB4}" dt="2022-08-09T23:46:32.991" v="183" actId="6549"/>
        <pc:sldMkLst>
          <pc:docMk/>
          <pc:sldMk cId="1327202150" sldId="318"/>
        </pc:sldMkLst>
        <pc:spChg chg="mod">
          <ac:chgData name="Tiffany Rawlings" userId="60461add-f140-4667-8f53-c191ceebf0f3" providerId="ADAL" clId="{1D35FDC9-CACF-4B27-9A85-1B35FFC37DB4}" dt="2022-08-09T23:46:32.991" v="183" actId="6549"/>
          <ac:spMkLst>
            <pc:docMk/>
            <pc:sldMk cId="1327202150" sldId="318"/>
            <ac:spMk id="4" creationId="{55FFDED4-9C27-8058-4F1A-F66A1C9533B0}"/>
          </ac:spMkLst>
        </pc:spChg>
      </pc:sldChg>
      <pc:sldChg chg="modSp mod">
        <pc:chgData name="Tiffany Rawlings" userId="60461add-f140-4667-8f53-c191ceebf0f3" providerId="ADAL" clId="{1D35FDC9-CACF-4B27-9A85-1B35FFC37DB4}" dt="2022-08-10T00:18:01.047" v="1271" actId="313"/>
        <pc:sldMkLst>
          <pc:docMk/>
          <pc:sldMk cId="4243669052" sldId="320"/>
        </pc:sldMkLst>
        <pc:spChg chg="mod">
          <ac:chgData name="Tiffany Rawlings" userId="60461add-f140-4667-8f53-c191ceebf0f3" providerId="ADAL" clId="{1D35FDC9-CACF-4B27-9A85-1B35FFC37DB4}" dt="2022-08-10T00:18:01.047" v="1271" actId="313"/>
          <ac:spMkLst>
            <pc:docMk/>
            <pc:sldMk cId="4243669052" sldId="320"/>
            <ac:spMk id="2" creationId="{E1C9F729-1A07-4DB1-7B3C-DE61E1B04AD4}"/>
          </ac:spMkLst>
        </pc:spChg>
      </pc:sldChg>
      <pc:sldChg chg="modSp mod">
        <pc:chgData name="Tiffany Rawlings" userId="60461add-f140-4667-8f53-c191ceebf0f3" providerId="ADAL" clId="{1D35FDC9-CACF-4B27-9A85-1B35FFC37DB4}" dt="2022-08-10T00:12:45.659" v="744" actId="1076"/>
        <pc:sldMkLst>
          <pc:docMk/>
          <pc:sldMk cId="2930324310" sldId="321"/>
        </pc:sldMkLst>
        <pc:spChg chg="mod">
          <ac:chgData name="Tiffany Rawlings" userId="60461add-f140-4667-8f53-c191ceebf0f3" providerId="ADAL" clId="{1D35FDC9-CACF-4B27-9A85-1B35FFC37DB4}" dt="2022-08-10T00:12:45.659" v="744" actId="1076"/>
          <ac:spMkLst>
            <pc:docMk/>
            <pc:sldMk cId="2930324310" sldId="321"/>
            <ac:spMk id="2" creationId="{E1C9F729-1A07-4DB1-7B3C-DE61E1B04AD4}"/>
          </ac:spMkLst>
        </pc:spChg>
      </pc:sldChg>
      <pc:sldChg chg="addSp delSp modSp mod modNotesTx">
        <pc:chgData name="Tiffany Rawlings" userId="60461add-f140-4667-8f53-c191ceebf0f3" providerId="ADAL" clId="{1D35FDC9-CACF-4B27-9A85-1B35FFC37DB4}" dt="2022-08-10T00:15:24.718" v="1044" actId="1076"/>
        <pc:sldMkLst>
          <pc:docMk/>
          <pc:sldMk cId="947326321" sldId="326"/>
        </pc:sldMkLst>
        <pc:spChg chg="del">
          <ac:chgData name="Tiffany Rawlings" userId="60461add-f140-4667-8f53-c191ceebf0f3" providerId="ADAL" clId="{1D35FDC9-CACF-4B27-9A85-1B35FFC37DB4}" dt="2022-08-10T00:14:06.821" v="943" actId="478"/>
          <ac:spMkLst>
            <pc:docMk/>
            <pc:sldMk cId="947326321" sldId="326"/>
            <ac:spMk id="2" creationId="{E1C9F729-1A07-4DB1-7B3C-DE61E1B04AD4}"/>
          </ac:spMkLst>
        </pc:spChg>
        <pc:spChg chg="add mod">
          <ac:chgData name="Tiffany Rawlings" userId="60461add-f140-4667-8f53-c191ceebf0f3" providerId="ADAL" clId="{1D35FDC9-CACF-4B27-9A85-1B35FFC37DB4}" dt="2022-08-10T00:15:02.143" v="1040" actId="122"/>
          <ac:spMkLst>
            <pc:docMk/>
            <pc:sldMk cId="947326321" sldId="326"/>
            <ac:spMk id="3" creationId="{9C15806A-9204-A405-1687-FF01C71DB69B}"/>
          </ac:spMkLst>
        </pc:spChg>
        <pc:picChg chg="add mod">
          <ac:chgData name="Tiffany Rawlings" userId="60461add-f140-4667-8f53-c191ceebf0f3" providerId="ADAL" clId="{1D35FDC9-CACF-4B27-9A85-1B35FFC37DB4}" dt="2022-08-10T00:15:24.718" v="1044" actId="1076"/>
          <ac:picMkLst>
            <pc:docMk/>
            <pc:sldMk cId="947326321" sldId="326"/>
            <ac:picMk id="5" creationId="{7014B896-5CD4-A1FB-4186-D0EAD882169B}"/>
          </ac:picMkLst>
        </pc:picChg>
      </pc:sldChg>
      <pc:sldChg chg="del">
        <pc:chgData name="Tiffany Rawlings" userId="60461add-f140-4667-8f53-c191ceebf0f3" providerId="ADAL" clId="{1D35FDC9-CACF-4B27-9A85-1B35FFC37DB4}" dt="2022-08-10T00:15:36.516" v="1050" actId="47"/>
        <pc:sldMkLst>
          <pc:docMk/>
          <pc:sldMk cId="930166387" sldId="327"/>
        </pc:sldMkLst>
      </pc:sldChg>
      <pc:sldChg chg="del">
        <pc:chgData name="Tiffany Rawlings" userId="60461add-f140-4667-8f53-c191ceebf0f3" providerId="ADAL" clId="{1D35FDC9-CACF-4B27-9A85-1B35FFC37DB4}" dt="2022-08-10T00:15:34.740" v="1048" actId="47"/>
        <pc:sldMkLst>
          <pc:docMk/>
          <pc:sldMk cId="3142461918" sldId="328"/>
        </pc:sldMkLst>
      </pc:sldChg>
      <pc:sldChg chg="del">
        <pc:chgData name="Tiffany Rawlings" userId="60461add-f140-4667-8f53-c191ceebf0f3" providerId="ADAL" clId="{1D35FDC9-CACF-4B27-9A85-1B35FFC37DB4}" dt="2022-08-10T00:15:32.897" v="1046" actId="47"/>
        <pc:sldMkLst>
          <pc:docMk/>
          <pc:sldMk cId="363971829" sldId="329"/>
        </pc:sldMkLst>
      </pc:sldChg>
      <pc:sldChg chg="del">
        <pc:chgData name="Tiffany Rawlings" userId="60461add-f140-4667-8f53-c191ceebf0f3" providerId="ADAL" clId="{1D35FDC9-CACF-4B27-9A85-1B35FFC37DB4}" dt="2022-08-10T00:15:35.517" v="1049" actId="47"/>
        <pc:sldMkLst>
          <pc:docMk/>
          <pc:sldMk cId="911936271" sldId="331"/>
        </pc:sldMkLst>
      </pc:sldChg>
      <pc:sldChg chg="modSp add mod">
        <pc:chgData name="Tiffany Rawlings" userId="60461add-f140-4667-8f53-c191ceebf0f3" providerId="ADAL" clId="{1D35FDC9-CACF-4B27-9A85-1B35FFC37DB4}" dt="2022-08-10T00:13:57.786" v="942" actId="6549"/>
        <pc:sldMkLst>
          <pc:docMk/>
          <pc:sldMk cId="3620329970" sldId="332"/>
        </pc:sldMkLst>
        <pc:spChg chg="mod">
          <ac:chgData name="Tiffany Rawlings" userId="60461add-f140-4667-8f53-c191ceebf0f3" providerId="ADAL" clId="{1D35FDC9-CACF-4B27-9A85-1B35FFC37DB4}" dt="2022-08-10T00:13:57.786" v="942" actId="6549"/>
          <ac:spMkLst>
            <pc:docMk/>
            <pc:sldMk cId="3620329970" sldId="332"/>
            <ac:spMk id="2" creationId="{E1C9F729-1A07-4DB1-7B3C-DE61E1B04AD4}"/>
          </ac:spMkLst>
        </pc:spChg>
      </pc:sldChg>
      <pc:sldChg chg="addSp delSp modSp add mod modNotesTx">
        <pc:chgData name="Tiffany Rawlings" userId="60461add-f140-4667-8f53-c191ceebf0f3" providerId="ADAL" clId="{1D35FDC9-CACF-4B27-9A85-1B35FFC37DB4}" dt="2022-08-10T00:15:59.194" v="1075" actId="1076"/>
        <pc:sldMkLst>
          <pc:docMk/>
          <pc:sldMk cId="2165859960" sldId="333"/>
        </pc:sldMkLst>
        <pc:spChg chg="mod">
          <ac:chgData name="Tiffany Rawlings" userId="60461add-f140-4667-8f53-c191ceebf0f3" providerId="ADAL" clId="{1D35FDC9-CACF-4B27-9A85-1B35FFC37DB4}" dt="2022-08-10T00:15:45.485" v="1070" actId="20577"/>
          <ac:spMkLst>
            <pc:docMk/>
            <pc:sldMk cId="2165859960" sldId="333"/>
            <ac:spMk id="3" creationId="{9C15806A-9204-A405-1687-FF01C71DB69B}"/>
          </ac:spMkLst>
        </pc:spChg>
        <pc:picChg chg="add mod">
          <ac:chgData name="Tiffany Rawlings" userId="60461add-f140-4667-8f53-c191ceebf0f3" providerId="ADAL" clId="{1D35FDC9-CACF-4B27-9A85-1B35FFC37DB4}" dt="2022-08-10T00:15:59.194" v="1075" actId="1076"/>
          <ac:picMkLst>
            <pc:docMk/>
            <pc:sldMk cId="2165859960" sldId="333"/>
            <ac:picMk id="2" creationId="{6D83E16A-766F-18EF-C53F-0BCB69D33035}"/>
          </ac:picMkLst>
        </pc:picChg>
        <pc:picChg chg="del">
          <ac:chgData name="Tiffany Rawlings" userId="60461add-f140-4667-8f53-c191ceebf0f3" providerId="ADAL" clId="{1D35FDC9-CACF-4B27-9A85-1B35FFC37DB4}" dt="2022-08-10T00:15:52.194" v="1072" actId="478"/>
          <ac:picMkLst>
            <pc:docMk/>
            <pc:sldMk cId="2165859960" sldId="333"/>
            <ac:picMk id="5" creationId="{7014B896-5CD4-A1FB-4186-D0EAD882169B}"/>
          </ac:picMkLst>
        </pc:picChg>
      </pc:sldChg>
      <pc:sldChg chg="modSp add mod ord">
        <pc:chgData name="Tiffany Rawlings" userId="60461add-f140-4667-8f53-c191ceebf0f3" providerId="ADAL" clId="{1D35FDC9-CACF-4B27-9A85-1B35FFC37DB4}" dt="2022-08-10T00:16:31.807" v="1116" actId="1076"/>
        <pc:sldMkLst>
          <pc:docMk/>
          <pc:sldMk cId="1350867076" sldId="334"/>
        </pc:sldMkLst>
        <pc:spChg chg="mod">
          <ac:chgData name="Tiffany Rawlings" userId="60461add-f140-4667-8f53-c191ceebf0f3" providerId="ADAL" clId="{1D35FDC9-CACF-4B27-9A85-1B35FFC37DB4}" dt="2022-08-10T00:16:31.807" v="1116" actId="1076"/>
          <ac:spMkLst>
            <pc:docMk/>
            <pc:sldMk cId="1350867076" sldId="334"/>
            <ac:spMk id="4" creationId="{55FFDED4-9C27-8058-4F1A-F66A1C9533B0}"/>
          </ac:spMkLst>
        </pc:spChg>
      </pc:sldChg>
      <pc:sldChg chg="modSp add mod">
        <pc:chgData name="Tiffany Rawlings" userId="60461add-f140-4667-8f53-c191ceebf0f3" providerId="ADAL" clId="{1D35FDC9-CACF-4B27-9A85-1B35FFC37DB4}" dt="2022-08-10T00:16:50.810" v="1120" actId="1076"/>
        <pc:sldMkLst>
          <pc:docMk/>
          <pc:sldMk cId="3933527031" sldId="335"/>
        </pc:sldMkLst>
        <pc:spChg chg="mod">
          <ac:chgData name="Tiffany Rawlings" userId="60461add-f140-4667-8f53-c191ceebf0f3" providerId="ADAL" clId="{1D35FDC9-CACF-4B27-9A85-1B35FFC37DB4}" dt="2022-08-10T00:16:50.810" v="1120" actId="1076"/>
          <ac:spMkLst>
            <pc:docMk/>
            <pc:sldMk cId="3933527031" sldId="335"/>
            <ac:spMk id="4" creationId="{55FFDED4-9C27-8058-4F1A-F66A1C9533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8C0D01-37D4-4904-A885-E70E89EC762A}" type="datetimeFigureOut">
              <a:rPr lang="en-NZ" smtClean="0"/>
              <a:t>10/08/2022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5692BB-72F9-4EE5-99BA-EE9AD41210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455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966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3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231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NZ" sz="1200" b="0" i="0" kern="1200" dirty="0">
              <a:solidFill>
                <a:srgbClr val="20212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120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NZ" sz="1200" b="0" i="0" kern="1200" dirty="0">
              <a:solidFill>
                <a:srgbClr val="20212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631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NZ" dirty="0"/>
              <a:t>A sample of some data that could be used in a Long tern plan.</a:t>
            </a:r>
          </a:p>
          <a:p>
            <a:pPr algn="l"/>
            <a:r>
              <a:rPr lang="en-NZ" dirty="0"/>
              <a:t>The report type is a Table.</a:t>
            </a:r>
          </a:p>
          <a:p>
            <a:pPr algn="l"/>
            <a:r>
              <a:rPr lang="en-NZ" dirty="0"/>
              <a:t>The report has been restricted to one library. </a:t>
            </a:r>
          </a:p>
          <a:p>
            <a:pPr algn="l"/>
            <a:r>
              <a:rPr lang="en-NZ" dirty="0"/>
              <a:t>The pink highlight indicates that is your library.</a:t>
            </a:r>
          </a:p>
          <a:p>
            <a:pPr algn="l"/>
            <a:r>
              <a:rPr lang="en-NZ" dirty="0"/>
              <a:t>Clicking on the Excel icon will save the report to an Excel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987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NZ" dirty="0"/>
              <a:t>A staffing report for all libraries.</a:t>
            </a:r>
          </a:p>
          <a:p>
            <a:pPr algn="l"/>
            <a:r>
              <a:rPr lang="en-NZ" dirty="0"/>
              <a:t>To display all the libraries on the screen at once change the number at the bottom to the maximum.</a:t>
            </a:r>
          </a:p>
          <a:p>
            <a:pPr algn="l"/>
            <a:r>
              <a:rPr lang="en-NZ" dirty="0"/>
              <a:t>Even if only some libraries are displayed all the information will be exported to Excel.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227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1789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559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ata@publiclibraries.org.n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825972" y="1724776"/>
            <a:ext cx="14636056" cy="5360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8800" dirty="0">
                <a:solidFill>
                  <a:srgbClr val="FAFCFB"/>
                </a:solidFill>
                <a:latin typeface="Helveticish Bold"/>
              </a:rPr>
              <a:t>Reporting Using </a:t>
            </a:r>
            <a:r>
              <a:rPr lang="en-US" sz="8800" dirty="0" err="1">
                <a:solidFill>
                  <a:srgbClr val="FAFCFB"/>
                </a:solidFill>
                <a:latin typeface="Helveticish Bold"/>
              </a:rPr>
              <a:t>Libpas</a:t>
            </a:r>
            <a:endParaRPr lang="en-US" sz="5400" dirty="0">
              <a:solidFill>
                <a:srgbClr val="FAFCFB"/>
              </a:solidFill>
              <a:latin typeface="Helveticish Bold"/>
            </a:endParaRPr>
          </a:p>
          <a:p>
            <a:pPr>
              <a:lnSpc>
                <a:spcPts val="7200"/>
              </a:lnSpc>
            </a:pPr>
            <a:endParaRPr lang="en-US" sz="5400" dirty="0">
              <a:solidFill>
                <a:srgbClr val="FAFCFB"/>
              </a:solidFill>
              <a:latin typeface="Helveticish Bold"/>
            </a:endParaRPr>
          </a:p>
          <a:p>
            <a:pPr>
              <a:lnSpc>
                <a:spcPts val="7200"/>
              </a:lnSpc>
            </a:pPr>
            <a:endParaRPr lang="en-US" sz="5400" dirty="0">
              <a:solidFill>
                <a:srgbClr val="FAFCFB"/>
              </a:solidFill>
              <a:latin typeface="Helveticish Bold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AFCFB"/>
                </a:solidFill>
                <a:latin typeface="Helveticish Bold"/>
              </a:rPr>
              <a:t>Paul Andrews</a:t>
            </a:r>
            <a:endParaRPr lang="en-US" sz="2400" dirty="0">
              <a:solidFill>
                <a:srgbClr val="FAFCFB"/>
              </a:solidFill>
              <a:latin typeface="Helveticish Bold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AFCFB"/>
                </a:solidFill>
                <a:latin typeface="Helveticish Bold"/>
              </a:rPr>
              <a:t>PLNZ Data Analyst</a:t>
            </a:r>
          </a:p>
          <a:p>
            <a:pPr>
              <a:lnSpc>
                <a:spcPts val="7200"/>
              </a:lnSpc>
            </a:pPr>
            <a:endParaRPr lang="en-US" sz="14400" dirty="0">
              <a:solidFill>
                <a:srgbClr val="FAFCFB"/>
              </a:solidFill>
              <a:latin typeface="Helveticish Bold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D102F77-6B28-03B3-C3E3-82BA13C5D1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2344400" y="4813589"/>
            <a:ext cx="6618921" cy="54669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FDED4-9C27-8058-4F1A-F66A1C9533B0}"/>
              </a:ext>
            </a:extLst>
          </p:cNvPr>
          <p:cNvSpPr txBox="1"/>
          <p:nvPr/>
        </p:nvSpPr>
        <p:spPr>
          <a:xfrm>
            <a:off x="1495927" y="596101"/>
            <a:ext cx="152961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4000" b="1" dirty="0"/>
              <a:t>Overview</a:t>
            </a:r>
          </a:p>
          <a:p>
            <a:pPr marL="571500" indent="-571500">
              <a:spcAft>
                <a:spcPts val="540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8FD5"/>
                </a:solidFill>
              </a:rPr>
              <a:t>What data is available</a:t>
            </a:r>
          </a:p>
          <a:p>
            <a:pPr marL="571500" indent="-571500">
              <a:spcAft>
                <a:spcPts val="540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8FD5"/>
                </a:solidFill>
              </a:rPr>
              <a:t>Interactive demonstration of the </a:t>
            </a:r>
            <a:r>
              <a:rPr lang="en-US" sz="4000" b="1" dirty="0" err="1">
                <a:solidFill>
                  <a:srgbClr val="008FD5"/>
                </a:solidFill>
              </a:rPr>
              <a:t>Libpas</a:t>
            </a:r>
            <a:r>
              <a:rPr lang="en-US" sz="4000" b="1" dirty="0">
                <a:solidFill>
                  <a:srgbClr val="008FD5"/>
                </a:solidFill>
              </a:rPr>
              <a:t> reporting feature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DF08643-C5DB-444B-7E96-D0812C2EE3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0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66ACD95-1E4C-DE2B-BC55-D4639834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C9F729-1A07-4DB1-7B3C-DE61E1B04AD4}"/>
              </a:ext>
            </a:extLst>
          </p:cNvPr>
          <p:cNvSpPr txBox="1"/>
          <p:nvPr/>
        </p:nvSpPr>
        <p:spPr>
          <a:xfrm>
            <a:off x="1143000" y="1104900"/>
            <a:ext cx="16611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b="1" dirty="0" err="1">
                <a:solidFill>
                  <a:srgbClr val="008FD5"/>
                </a:solidFill>
              </a:rPr>
              <a:t>Libpas</a:t>
            </a:r>
            <a:r>
              <a:rPr lang="en-NZ" sz="5400" b="1" dirty="0">
                <a:solidFill>
                  <a:srgbClr val="008FD5"/>
                </a:solidFill>
              </a:rPr>
              <a:t> Structure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PLNZ National Data Collection (population, issues, visits, collection size, etc)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Benchmark Data (number of libraries, reading programmes, opening hours, fines)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Staffing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Library Services (Events and attendance)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Expenditures &amp; Revenue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KPI Measures (Visits per registered borrower, Total Circulation per capita, Staff Expenditures per capita, etc.)</a:t>
            </a:r>
          </a:p>
        </p:txBody>
      </p:sp>
    </p:spTree>
    <p:extLst>
      <p:ext uri="{BB962C8B-B14F-4D97-AF65-F5344CB8AC3E}">
        <p14:creationId xmlns:p14="http://schemas.microsoft.com/office/powerpoint/2010/main" val="424366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66ACD95-1E4C-DE2B-BC55-D4639834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C9F729-1A07-4DB1-7B3C-DE61E1B04AD4}"/>
              </a:ext>
            </a:extLst>
          </p:cNvPr>
          <p:cNvSpPr txBox="1"/>
          <p:nvPr/>
        </p:nvSpPr>
        <p:spPr>
          <a:xfrm>
            <a:off x="1028700" y="619184"/>
            <a:ext cx="16230600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b="1" dirty="0">
                <a:solidFill>
                  <a:srgbClr val="008FD5"/>
                </a:solidFill>
              </a:rPr>
              <a:t>Using </a:t>
            </a:r>
            <a:r>
              <a:rPr lang="en-NZ" sz="5400" b="1" dirty="0" err="1">
                <a:solidFill>
                  <a:srgbClr val="008FD5"/>
                </a:solidFill>
              </a:rPr>
              <a:t>Libpas</a:t>
            </a:r>
            <a:r>
              <a:rPr lang="en-NZ" sz="5400" b="1" dirty="0">
                <a:solidFill>
                  <a:srgbClr val="008FD5"/>
                </a:solidFill>
              </a:rPr>
              <a:t> Reports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Reporting allows you to create any report using any combination of PI’s (performance indicators)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NZ" sz="4400" dirty="0"/>
          </a:p>
          <a:p>
            <a:pPr lvl="1"/>
            <a:r>
              <a:rPr lang="en-NZ" sz="4400" dirty="0"/>
              <a:t>Compare your library to: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NZ" sz="4400" dirty="0"/>
              <a:t>All libraries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NZ" sz="4400" dirty="0"/>
              <a:t>a group of similar libraries to your library based on any data field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NZ" sz="4400" dirty="0"/>
              <a:t>either as a percentage of your library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NZ" sz="4400" dirty="0"/>
              <a:t>or with a range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NZ" sz="4400" dirty="0"/>
              <a:t>or using the region field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NZ" sz="4400" dirty="0"/>
              <a:t>A group of libraries you manually select, such as geographically adjacent libraries</a:t>
            </a:r>
          </a:p>
          <a:p>
            <a:pPr lvl="1"/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293032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66ACD95-1E4C-DE2B-BC55-D4639834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C9F729-1A07-4DB1-7B3C-DE61E1B04AD4}"/>
              </a:ext>
            </a:extLst>
          </p:cNvPr>
          <p:cNvSpPr txBox="1"/>
          <p:nvPr/>
        </p:nvSpPr>
        <p:spPr>
          <a:xfrm>
            <a:off x="1028700" y="619184"/>
            <a:ext cx="16230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b="1" dirty="0">
                <a:solidFill>
                  <a:srgbClr val="008FD5"/>
                </a:solidFill>
              </a:rPr>
              <a:t>Using </a:t>
            </a:r>
            <a:r>
              <a:rPr lang="en-NZ" sz="5400" b="1" dirty="0" err="1">
                <a:solidFill>
                  <a:srgbClr val="008FD5"/>
                </a:solidFill>
              </a:rPr>
              <a:t>Libpas</a:t>
            </a:r>
            <a:r>
              <a:rPr lang="en-NZ" sz="5400" b="1" dirty="0">
                <a:solidFill>
                  <a:srgbClr val="008FD5"/>
                </a:solidFill>
              </a:rPr>
              <a:t> Reports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Reports can be viewed or printed on the screen either in a table, some graphs or exported to Excel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NZ" sz="4400" dirty="0"/>
          </a:p>
          <a:p>
            <a:pPr lvl="1"/>
            <a:r>
              <a:rPr lang="en-NZ" sz="4400" dirty="0"/>
              <a:t>There is a diverse range of reports available allowing you to show: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NZ" sz="4400" dirty="0"/>
              <a:t>A single year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NZ" sz="4400" dirty="0"/>
              <a:t>Trends across years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NZ" sz="4400" dirty="0"/>
              <a:t>Graphs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NZ" sz="4400" dirty="0"/>
              <a:t>Ability to export to excel to customise the output</a:t>
            </a:r>
          </a:p>
          <a:p>
            <a:pPr lvl="1"/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362032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66ACD95-1E4C-DE2B-BC55-D4639834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C15806A-9204-A405-1687-FF01C71DB69B}"/>
              </a:ext>
            </a:extLst>
          </p:cNvPr>
          <p:cNvSpPr txBox="1">
            <a:spLocks/>
          </p:cNvSpPr>
          <p:nvPr/>
        </p:nvSpPr>
        <p:spPr>
          <a:xfrm>
            <a:off x="1524000" y="568088"/>
            <a:ext cx="14478000" cy="54373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7600" b="1" i="0" u="none" strike="noStrike" kern="1200" cap="none" spc="0" normalizeH="0" baseline="0" noProof="0" dirty="0">
                <a:ln>
                  <a:noFill/>
                </a:ln>
                <a:solidFill>
                  <a:srgbClr val="008F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 report example – Long Term Plan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4B896-5CD4-A1FB-4186-D0EAD8821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42" y="1638300"/>
            <a:ext cx="15360438" cy="74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2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66ACD95-1E4C-DE2B-BC55-D4639834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C15806A-9204-A405-1687-FF01C71DB69B}"/>
              </a:ext>
            </a:extLst>
          </p:cNvPr>
          <p:cNvSpPr txBox="1">
            <a:spLocks/>
          </p:cNvSpPr>
          <p:nvPr/>
        </p:nvSpPr>
        <p:spPr>
          <a:xfrm>
            <a:off x="1524000" y="568088"/>
            <a:ext cx="14478000" cy="54373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7600" b="1" i="0" u="none" strike="noStrike" kern="1200" cap="none" spc="0" normalizeH="0" baseline="0" noProof="0" dirty="0">
                <a:ln>
                  <a:noFill/>
                </a:ln>
                <a:solidFill>
                  <a:srgbClr val="008F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Trend report example – Collection</a:t>
            </a:r>
            <a:endParaRPr lang="en-N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83E16A-766F-18EF-C53F-0BCB69D33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241" y="1638300"/>
            <a:ext cx="15483517" cy="732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5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FDED4-9C27-8058-4F1A-F66A1C9533B0}"/>
              </a:ext>
            </a:extLst>
          </p:cNvPr>
          <p:cNvSpPr txBox="1"/>
          <p:nvPr/>
        </p:nvSpPr>
        <p:spPr>
          <a:xfrm>
            <a:off x="1495927" y="3619765"/>
            <a:ext cx="1529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400"/>
              </a:spcAft>
            </a:pPr>
            <a:r>
              <a:rPr lang="en-US" sz="7200" b="1" dirty="0">
                <a:solidFill>
                  <a:srgbClr val="008FD5"/>
                </a:solidFill>
              </a:rPr>
              <a:t>How to create a report in </a:t>
            </a:r>
            <a:r>
              <a:rPr lang="en-US" sz="7200" b="1" dirty="0" err="1">
                <a:solidFill>
                  <a:srgbClr val="008FD5"/>
                </a:solidFill>
              </a:rPr>
              <a:t>Libpas</a:t>
            </a:r>
            <a:endParaRPr lang="en-US" sz="7200" b="1" dirty="0">
              <a:solidFill>
                <a:srgbClr val="008FD5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DF08643-C5DB-444B-7E96-D0812C2EE3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6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FDED4-9C27-8058-4F1A-F66A1C9533B0}"/>
              </a:ext>
            </a:extLst>
          </p:cNvPr>
          <p:cNvSpPr txBox="1"/>
          <p:nvPr/>
        </p:nvSpPr>
        <p:spPr>
          <a:xfrm>
            <a:off x="1828800" y="1790700"/>
            <a:ext cx="152961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NZ" sz="4400" dirty="0"/>
          </a:p>
          <a:p>
            <a:pPr algn="l"/>
            <a:r>
              <a:rPr lang="en-NZ" sz="4400" dirty="0"/>
              <a:t>If you have any questions about </a:t>
            </a:r>
            <a:r>
              <a:rPr lang="en-NZ" sz="4400" dirty="0" err="1"/>
              <a:t>LibPAS</a:t>
            </a:r>
            <a:r>
              <a:rPr lang="en-NZ" sz="4400" dirty="0"/>
              <a:t> please contact Paul using either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4400" dirty="0">
                <a:hlinkClick r:id="rId3"/>
              </a:rPr>
              <a:t>data@publiclibraries.org.nz</a:t>
            </a:r>
            <a:endParaRPr lang="en-NZ" sz="4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4400" dirty="0"/>
              <a:t>028 464 8112</a:t>
            </a:r>
          </a:p>
          <a:p>
            <a:pPr algn="l"/>
            <a:endParaRPr lang="en-NZ" sz="4400" dirty="0"/>
          </a:p>
          <a:p>
            <a:pPr algn="l"/>
            <a:r>
              <a:rPr lang="en-NZ" sz="4400" dirty="0"/>
              <a:t>If you would like the data for all libraries for all years in an Excel format please let me know.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DF08643-C5DB-444B-7E96-D0812C2EE30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2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4655</TotalTime>
  <Words>372</Words>
  <Application>Microsoft Office PowerPoint</Application>
  <PresentationFormat>Custom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Wingdings</vt:lpstr>
      <vt:lpstr>Arial</vt:lpstr>
      <vt:lpstr>Helveticish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Presentation Tool</dc:title>
  <dc:creator>Tania - VTML</dc:creator>
  <cp:lastModifiedBy>Tiffany Rawlings</cp:lastModifiedBy>
  <cp:revision>164</cp:revision>
  <cp:lastPrinted>2021-05-24T03:22:51Z</cp:lastPrinted>
  <dcterms:created xsi:type="dcterms:W3CDTF">2006-08-16T00:00:00Z</dcterms:created>
  <dcterms:modified xsi:type="dcterms:W3CDTF">2022-08-10T00:18:05Z</dcterms:modified>
  <dc:identifier>DAEMfm4IKC4</dc:identifier>
</cp:coreProperties>
</file>